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0" r:id="rId2"/>
    <p:sldId id="281" r:id="rId3"/>
    <p:sldId id="275" r:id="rId4"/>
    <p:sldId id="308" r:id="rId5"/>
    <p:sldId id="311" r:id="rId6"/>
    <p:sldId id="312" r:id="rId7"/>
    <p:sldId id="286" r:id="rId8"/>
    <p:sldId id="287" r:id="rId9"/>
    <p:sldId id="309" r:id="rId10"/>
    <p:sldId id="310" r:id="rId11"/>
    <p:sldId id="289" r:id="rId12"/>
    <p:sldId id="290" r:id="rId13"/>
    <p:sldId id="313" r:id="rId14"/>
    <p:sldId id="284" r:id="rId15"/>
    <p:sldId id="314" r:id="rId16"/>
    <p:sldId id="299" r:id="rId17"/>
    <p:sldId id="298" r:id="rId18"/>
    <p:sldId id="297" r:id="rId19"/>
    <p:sldId id="316" r:id="rId20"/>
    <p:sldId id="315" r:id="rId21"/>
    <p:sldId id="317" r:id="rId22"/>
    <p:sldId id="318" r:id="rId23"/>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2" autoAdjust="0"/>
    <p:restoredTop sz="97865" autoAdjust="0"/>
  </p:normalViewPr>
  <p:slideViewPr>
    <p:cSldViewPr>
      <p:cViewPr>
        <p:scale>
          <a:sx n="65" d="100"/>
          <a:sy n="65" d="100"/>
        </p:scale>
        <p:origin x="-1638" y="-258"/>
      </p:cViewPr>
      <p:guideLst>
        <p:guide orient="horz" pos="2160"/>
        <p:guide pos="2880"/>
      </p:guideLst>
    </p:cSldViewPr>
  </p:slideViewPr>
  <p:outlineViewPr>
    <p:cViewPr>
      <p:scale>
        <a:sx n="33" d="100"/>
        <a:sy n="33" d="100"/>
      </p:scale>
      <p:origin x="0" y="35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1CD2E-B7E6-421F-BA5E-D5AC85E35CE1}" type="datetimeFigureOut">
              <a:rPr lang="es-UY" smtClean="0"/>
              <a:t>30/08/2016</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B8416-A14D-4A34-9A9F-30767EC46294}" type="slidenum">
              <a:rPr lang="es-UY" smtClean="0"/>
              <a:t>‹Nº›</a:t>
            </a:fld>
            <a:endParaRPr lang="es-UY"/>
          </a:p>
        </p:txBody>
      </p:sp>
    </p:spTree>
    <p:extLst>
      <p:ext uri="{BB962C8B-B14F-4D97-AF65-F5344CB8AC3E}">
        <p14:creationId xmlns:p14="http://schemas.microsoft.com/office/powerpoint/2010/main" val="1497761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UY" sz="1200" b="0" i="0" kern="1200" dirty="0" smtClean="0">
                <a:solidFill>
                  <a:schemeClr val="tx1"/>
                </a:solidFill>
                <a:effectLst/>
                <a:latin typeface="+mn-lt"/>
                <a:ea typeface="+mn-ea"/>
                <a:cs typeface="+mn-cs"/>
              </a:rPr>
              <a:t>Fue una experiencia muy especial por varios motivos que responden a un momento de la vida del país y de la región. En lo personal fue muy grato, porque pudimos movilizar a unas 300 personas de todas las ideologías comprometidas con un ideal esperanzador: sacar al país del estancamiento estructural que estaba viviendo a principios de los años 60. Segundo, porque tuvimos una cooperación internacional vinculada al lanzamiento de la Alianza para el Progreso, impulsada por el presidente Kennedy, lo que permitió que tuviéramos recursos para traer desde el exterior a unos 80 técnicos. Se trató de un esfuerzo colectivo de la sociedad. Lo otro importante es que el tema nos condujo a conocer en profundidad el país. No hay que olvidar que no teníamos censo desde 1908.</a:t>
            </a:r>
          </a:p>
          <a:p>
            <a:r>
              <a:rPr lang="es-UY" sz="1200" b="0" i="0" kern="1200" dirty="0" smtClean="0">
                <a:solidFill>
                  <a:schemeClr val="tx1"/>
                </a:solidFill>
                <a:effectLst/>
                <a:latin typeface="+mn-lt"/>
                <a:ea typeface="+mn-ea"/>
                <a:cs typeface="+mn-cs"/>
              </a:rPr>
              <a:t>Sí, tuvimos que hacer un estudio con el instituto de demografía de la CEPAL para estimar la población y así empezar a trabajar. Junto con eso empezamos a conocer otras cosas: el país no conocía su producto interno, no tenía conocimiento a fondo de estadísticas, y se empezaron a hacer las cuentas nacionales junto a la de otros sectores, como el de la vivienda. Por ejemplo, en el equipo de planificación agrícola tuvimos a Wilson Ferreira, y en el área de la reforma educativa y de la Previsión Social a Juan </a:t>
            </a:r>
            <a:r>
              <a:rPr lang="es-UY" sz="1200" b="0" i="0" kern="1200" dirty="0" err="1" smtClean="0">
                <a:solidFill>
                  <a:schemeClr val="tx1"/>
                </a:solidFill>
                <a:effectLst/>
                <a:latin typeface="+mn-lt"/>
                <a:ea typeface="+mn-ea"/>
                <a:cs typeface="+mn-cs"/>
              </a:rPr>
              <a:t>Pivel</a:t>
            </a:r>
            <a:r>
              <a:rPr lang="es-UY" sz="1200" b="0" i="0" kern="1200" dirty="0" smtClean="0">
                <a:solidFill>
                  <a:schemeClr val="tx1"/>
                </a:solidFill>
                <a:effectLst/>
                <a:latin typeface="+mn-lt"/>
                <a:ea typeface="+mn-ea"/>
                <a:cs typeface="+mn-cs"/>
              </a:rPr>
              <a:t> Devoto.</a:t>
            </a:r>
          </a:p>
          <a:p>
            <a:endParaRPr lang="es-UY" sz="1200" b="0" i="0" kern="1200" dirty="0" smtClean="0">
              <a:solidFill>
                <a:schemeClr val="tx1"/>
              </a:solidFill>
              <a:effectLst/>
              <a:latin typeface="+mn-lt"/>
              <a:ea typeface="+mn-ea"/>
              <a:cs typeface="+mn-cs"/>
            </a:endParaRPr>
          </a:p>
          <a:p>
            <a:pPr fontAlgn="t"/>
            <a:r>
              <a:rPr lang="es-UY" sz="1200" b="0" i="0" kern="1200" dirty="0" smtClean="0">
                <a:solidFill>
                  <a:schemeClr val="tx1"/>
                </a:solidFill>
                <a:effectLst/>
                <a:latin typeface="+mn-lt"/>
                <a:ea typeface="+mn-ea"/>
                <a:cs typeface="+mn-cs"/>
              </a:rPr>
              <a:t>Si bien suelen citarse corrientemente como hijas de la CIDE iniciativas tales como la creación del Banco Central y la Oficina de Planeamiento y Presupuesto así como la incorporación de los Presupuestos por Programa, su influencia fue más profunda ya que, con el paso del tiempo se fueron imponiendo algunos de sus conceptos centrales. Entre ellos cabe citar la idea de que el país debía crecer hacia afuera mediante un incremento de su capacidad exportadora. También se fijaron objetivos tan definitivos como la necesidad de adoptar medidas para tecnificar y racionalizar la producción agropecuaria, así como para ejecutar una profunda reforma de la administración estatal.</a:t>
            </a:r>
          </a:p>
          <a:p>
            <a:pPr fontAlgn="t"/>
            <a:r>
              <a:rPr lang="es-UY" sz="1200" b="0" i="0" kern="1200" dirty="0" smtClean="0">
                <a:solidFill>
                  <a:schemeClr val="tx1"/>
                </a:solidFill>
                <a:effectLst/>
                <a:latin typeface="+mn-lt"/>
                <a:ea typeface="+mn-ea"/>
                <a:cs typeface="+mn-cs"/>
              </a:rPr>
              <a:t>En todos esos aspectos la tarea de la CIDE tuvo carácter fundacional. Su investigación produjo el primer informe económico serio y documentado sobre el estado económico del país, algo que pudo hacerse con mayor precisión gracias a la realización del primer censo nacional de población (el anterior databa de 1908). Rubro por rubro, abarcando incluso áreas tan variadas como la educación o el turismo, los expertos coordinados por Iglesias no sólo retrataron la situación del país en todos sus aspectos sino que delinearon soluciones a sus principales problemas, con la inclusión en algunos casos de proyectos de leyes de gran utilidad.</a:t>
            </a:r>
          </a:p>
          <a:p>
            <a:r>
              <a:rPr lang="es-UY" sz="1200" b="0" i="0" kern="1200" dirty="0" smtClean="0">
                <a:solidFill>
                  <a:schemeClr val="tx1"/>
                </a:solidFill>
                <a:effectLst/>
                <a:latin typeface="+mn-lt"/>
                <a:ea typeface="+mn-ea"/>
                <a:cs typeface="+mn-cs"/>
              </a:rPr>
              <a:t>Algo similar ocurrió en otros planos en donde los apuntes de la CIDE se hicieron sentir años después en asuntos tan distintos como el reordenamiento territorial, el cuidado del medio ambiente o el impulso a la forestación.</a:t>
            </a:r>
            <a:endParaRPr lang="es-UY" dirty="0"/>
          </a:p>
        </p:txBody>
      </p:sp>
      <p:sp>
        <p:nvSpPr>
          <p:cNvPr id="4" name="3 Marcador de número de diapositiva"/>
          <p:cNvSpPr>
            <a:spLocks noGrp="1"/>
          </p:cNvSpPr>
          <p:nvPr>
            <p:ph type="sldNum" sz="quarter" idx="10"/>
          </p:nvPr>
        </p:nvSpPr>
        <p:spPr/>
        <p:txBody>
          <a:bodyPr/>
          <a:lstStyle/>
          <a:p>
            <a:fld id="{3896B44D-96A5-4867-942C-5EFD0C4AA69B}" type="slidenum">
              <a:rPr lang="es-UY" smtClean="0"/>
              <a:pPr/>
              <a:t>2</a:t>
            </a:fld>
            <a:endParaRPr lang="es-UY"/>
          </a:p>
        </p:txBody>
      </p:sp>
    </p:spTree>
    <p:extLst>
      <p:ext uri="{BB962C8B-B14F-4D97-AF65-F5344CB8AC3E}">
        <p14:creationId xmlns:p14="http://schemas.microsoft.com/office/powerpoint/2010/main" val="402273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3896B44D-96A5-4867-942C-5EFD0C4AA69B}" type="slidenum">
              <a:rPr lang="es-UY" smtClean="0"/>
              <a:t>4</a:t>
            </a:fld>
            <a:endParaRPr lang="es-UY"/>
          </a:p>
        </p:txBody>
      </p:sp>
    </p:spTree>
    <p:extLst>
      <p:ext uri="{BB962C8B-B14F-4D97-AF65-F5344CB8AC3E}">
        <p14:creationId xmlns:p14="http://schemas.microsoft.com/office/powerpoint/2010/main" val="218895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56893BF9-079E-47DB-9A5B-9DECAE140420}" type="slidenum">
              <a:rPr lang="es-UY" smtClean="0"/>
              <a:pPr/>
              <a:t>7</a:t>
            </a:fld>
            <a:endParaRPr lang="es-UY"/>
          </a:p>
        </p:txBody>
      </p:sp>
    </p:spTree>
    <p:extLst>
      <p:ext uri="{BB962C8B-B14F-4D97-AF65-F5344CB8AC3E}">
        <p14:creationId xmlns:p14="http://schemas.microsoft.com/office/powerpoint/2010/main" val="224055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3896B44D-96A5-4867-942C-5EFD0C4AA69B}" type="slidenum">
              <a:rPr lang="es-UY" smtClean="0"/>
              <a:pPr/>
              <a:t>8</a:t>
            </a:fld>
            <a:endParaRPr lang="es-UY"/>
          </a:p>
        </p:txBody>
      </p:sp>
    </p:spTree>
    <p:extLst>
      <p:ext uri="{BB962C8B-B14F-4D97-AF65-F5344CB8AC3E}">
        <p14:creationId xmlns:p14="http://schemas.microsoft.com/office/powerpoint/2010/main" val="13927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3896B44D-96A5-4867-942C-5EFD0C4AA69B}" type="slidenum">
              <a:rPr lang="es-UY" smtClean="0"/>
              <a:pPr/>
              <a:t>12</a:t>
            </a:fld>
            <a:endParaRPr lang="es-UY"/>
          </a:p>
        </p:txBody>
      </p:sp>
    </p:spTree>
    <p:extLst>
      <p:ext uri="{BB962C8B-B14F-4D97-AF65-F5344CB8AC3E}">
        <p14:creationId xmlns:p14="http://schemas.microsoft.com/office/powerpoint/2010/main" val="187457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7B32C835-7BAC-4678-B790-89BA764D720D}" type="slidenum">
              <a:rPr lang="es-UY" smtClean="0"/>
              <a:t>15</a:t>
            </a:fld>
            <a:endParaRPr lang="es-UY"/>
          </a:p>
        </p:txBody>
      </p:sp>
    </p:spTree>
    <p:extLst>
      <p:ext uri="{BB962C8B-B14F-4D97-AF65-F5344CB8AC3E}">
        <p14:creationId xmlns:p14="http://schemas.microsoft.com/office/powerpoint/2010/main" val="294105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7B32C835-7BAC-4678-B790-89BA764D720D}" type="slidenum">
              <a:rPr lang="es-UY" smtClean="0"/>
              <a:t>20</a:t>
            </a:fld>
            <a:endParaRPr lang="es-UY"/>
          </a:p>
        </p:txBody>
      </p:sp>
    </p:spTree>
    <p:extLst>
      <p:ext uri="{BB962C8B-B14F-4D97-AF65-F5344CB8AC3E}">
        <p14:creationId xmlns:p14="http://schemas.microsoft.com/office/powerpoint/2010/main" val="394127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312754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145453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397529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icio con foto">
    <p:spTree>
      <p:nvGrpSpPr>
        <p:cNvPr id="1" name=""/>
        <p:cNvGrpSpPr/>
        <p:nvPr/>
      </p:nvGrpSpPr>
      <p:grpSpPr>
        <a:xfrm>
          <a:off x="0" y="0"/>
          <a:ext cx="0" cy="0"/>
          <a:chOff x="0" y="0"/>
          <a:chExt cx="0" cy="0"/>
        </a:xfrm>
      </p:grpSpPr>
      <p:sp>
        <p:nvSpPr>
          <p:cNvPr id="24" name="Picture Placeholder 23"/>
          <p:cNvSpPr>
            <a:spLocks noGrp="1"/>
          </p:cNvSpPr>
          <p:nvPr>
            <p:ph type="pic" sz="quarter" idx="15"/>
          </p:nvPr>
        </p:nvSpPr>
        <p:spPr>
          <a:xfrm>
            <a:off x="-8881" y="0"/>
            <a:ext cx="9173972" cy="6858000"/>
          </a:xfrm>
          <a:prstGeom prst="rect">
            <a:avLst/>
          </a:prstGeom>
        </p:spPr>
        <p:txBody>
          <a:bodyPr vert="horz" lIns="91391" tIns="45695" rIns="91391" bIns="45695"/>
          <a:lstStyle/>
          <a:p>
            <a:endParaRPr lang="en-US" dirty="0"/>
          </a:p>
        </p:txBody>
      </p:sp>
      <p:sp>
        <p:nvSpPr>
          <p:cNvPr id="16" name="Text Placeholder 14"/>
          <p:cNvSpPr>
            <a:spLocks noGrp="1"/>
          </p:cNvSpPr>
          <p:nvPr>
            <p:ph type="body" sz="quarter" idx="11" hasCustomPrompt="1"/>
          </p:nvPr>
        </p:nvSpPr>
        <p:spPr>
          <a:xfrm>
            <a:off x="482605" y="1904594"/>
            <a:ext cx="3264212" cy="741007"/>
          </a:xfrm>
          <a:prstGeom prst="rect">
            <a:avLst/>
          </a:prstGeom>
        </p:spPr>
        <p:txBody>
          <a:bodyPr vert="horz" lIns="91391" tIns="45695" rIns="91391" bIns="45695"/>
          <a:lstStyle>
            <a:lvl1pPr marL="0" marR="0" indent="0" algn="l" defTabSz="456955" rtl="0" eaLnBrk="1" fontAlgn="auto" latinLnBrk="0" hangingPunct="1">
              <a:lnSpc>
                <a:spcPct val="100000"/>
              </a:lnSpc>
              <a:spcBef>
                <a:spcPct val="20000"/>
              </a:spcBef>
              <a:spcAft>
                <a:spcPts val="0"/>
              </a:spcAft>
              <a:buClrTx/>
              <a:buSzTx/>
              <a:buFont typeface="Arial"/>
              <a:buNone/>
              <a:tabLst/>
              <a:defRPr sz="4400">
                <a:solidFill>
                  <a:schemeClr val="accent6"/>
                </a:solidFill>
                <a:latin typeface="Cabrito Norm Medium"/>
                <a:cs typeface="Cabrito Norm Medium"/>
              </a:defRPr>
            </a:lvl1pPr>
          </a:lstStyle>
          <a:p>
            <a:pPr marL="0" marR="0" lvl="0" indent="0" algn="l" defTabSz="456955" rtl="0" eaLnBrk="1" fontAlgn="auto" latinLnBrk="0" hangingPunct="1">
              <a:lnSpc>
                <a:spcPct val="100000"/>
              </a:lnSpc>
              <a:spcBef>
                <a:spcPct val="20000"/>
              </a:spcBef>
              <a:spcAft>
                <a:spcPts val="0"/>
              </a:spcAft>
              <a:buClrTx/>
              <a:buSzTx/>
              <a:buFont typeface="Arial"/>
              <a:buNone/>
              <a:tabLst/>
              <a:defRPr/>
            </a:pPr>
            <a:r>
              <a:rPr lang="es-ES_tradnl" dirty="0" smtClean="0"/>
              <a:t>Título</a:t>
            </a:r>
            <a:br>
              <a:rPr lang="es-ES_tradnl" dirty="0" smtClean="0"/>
            </a:br>
            <a:endParaRPr lang="en-US" dirty="0" smtClean="0"/>
          </a:p>
          <a:p>
            <a:pPr lvl="0"/>
            <a:endParaRPr lang="en-US" dirty="0"/>
          </a:p>
        </p:txBody>
      </p:sp>
      <p:sp>
        <p:nvSpPr>
          <p:cNvPr id="20" name="Text Placeholder 14"/>
          <p:cNvSpPr>
            <a:spLocks noGrp="1"/>
          </p:cNvSpPr>
          <p:nvPr>
            <p:ph type="body" sz="quarter" idx="13" hasCustomPrompt="1"/>
          </p:nvPr>
        </p:nvSpPr>
        <p:spPr>
          <a:xfrm>
            <a:off x="482603" y="2726315"/>
            <a:ext cx="3205511" cy="651835"/>
          </a:xfrm>
          <a:prstGeom prst="rect">
            <a:avLst/>
          </a:prstGeom>
        </p:spPr>
        <p:txBody>
          <a:bodyPr vert="horz" lIns="91391" tIns="45695" rIns="91391" bIns="45695"/>
          <a:lstStyle>
            <a:lvl1pPr marL="0" marR="0" indent="0" algn="l" defTabSz="456955" rtl="0" eaLnBrk="1" fontAlgn="auto" latinLnBrk="0" hangingPunct="1">
              <a:lnSpc>
                <a:spcPct val="100000"/>
              </a:lnSpc>
              <a:spcBef>
                <a:spcPct val="20000"/>
              </a:spcBef>
              <a:spcAft>
                <a:spcPts val="0"/>
              </a:spcAft>
              <a:buClrTx/>
              <a:buSzTx/>
              <a:buFont typeface="Arial"/>
              <a:buNone/>
              <a:tabLst/>
              <a:defRPr sz="3200">
                <a:solidFill>
                  <a:schemeClr val="bg1">
                    <a:lumMod val="75000"/>
                  </a:schemeClr>
                </a:solidFill>
                <a:latin typeface="Cabrito Norm Regular Italic"/>
                <a:cs typeface="Cabrito Norm Regular Italic"/>
              </a:defRPr>
            </a:lvl1pPr>
          </a:lstStyle>
          <a:p>
            <a:pPr marL="0" marR="0" lvl="0" indent="0" algn="l" defTabSz="456955" rtl="0" eaLnBrk="1" fontAlgn="auto" latinLnBrk="0" hangingPunct="1">
              <a:lnSpc>
                <a:spcPct val="100000"/>
              </a:lnSpc>
              <a:spcBef>
                <a:spcPct val="20000"/>
              </a:spcBef>
              <a:spcAft>
                <a:spcPts val="0"/>
              </a:spcAft>
              <a:buClrTx/>
              <a:buSzTx/>
              <a:buFont typeface="Arial"/>
              <a:buNone/>
              <a:tabLst/>
              <a:defRPr/>
            </a:pPr>
            <a:r>
              <a:rPr lang="es-ES_tradnl" dirty="0" smtClean="0"/>
              <a:t>Subtítulo</a:t>
            </a:r>
            <a:br>
              <a:rPr lang="es-ES_tradnl" dirty="0" smtClean="0"/>
            </a:br>
            <a:endParaRPr lang="en-US" dirty="0" smtClean="0"/>
          </a:p>
          <a:p>
            <a:pPr lvl="0"/>
            <a:endParaRPr lang="en-US" dirty="0"/>
          </a:p>
        </p:txBody>
      </p:sp>
      <p:sp>
        <p:nvSpPr>
          <p:cNvPr id="22" name="Text Placeholder 14"/>
          <p:cNvSpPr>
            <a:spLocks noGrp="1"/>
          </p:cNvSpPr>
          <p:nvPr>
            <p:ph type="body" sz="quarter" idx="14" hasCustomPrompt="1"/>
          </p:nvPr>
        </p:nvSpPr>
        <p:spPr>
          <a:xfrm>
            <a:off x="482597" y="4160524"/>
            <a:ext cx="5667444" cy="1209257"/>
          </a:xfrm>
          <a:prstGeom prst="rect">
            <a:avLst/>
          </a:prstGeom>
        </p:spPr>
        <p:txBody>
          <a:bodyPr vert="horz" lIns="91391" tIns="45695" rIns="91391" bIns="45695"/>
          <a:lstStyle>
            <a:lvl1pPr marL="0" marR="0" indent="0" algn="l" defTabSz="456955" rtl="0" eaLnBrk="1" fontAlgn="auto" latinLnBrk="0" hangingPunct="1">
              <a:lnSpc>
                <a:spcPct val="100000"/>
              </a:lnSpc>
              <a:spcBef>
                <a:spcPct val="20000"/>
              </a:spcBef>
              <a:spcAft>
                <a:spcPts val="0"/>
              </a:spcAft>
              <a:buClrTx/>
              <a:buSzTx/>
              <a:buFont typeface="Arial"/>
              <a:buNone/>
              <a:tabLst/>
              <a:defRPr sz="1900">
                <a:solidFill>
                  <a:schemeClr val="bg1">
                    <a:lumMod val="75000"/>
                  </a:schemeClr>
                </a:solidFill>
                <a:latin typeface="Cabrito Norm Regular Italic"/>
                <a:cs typeface="Cabrito Norm Regular Italic"/>
              </a:defRPr>
            </a:lvl1pPr>
          </a:lstStyle>
          <a:p>
            <a:pPr marL="0" marR="0" lvl="0" indent="0" algn="l" defTabSz="456955" rtl="0" eaLnBrk="1" fontAlgn="auto" latinLnBrk="0" hangingPunct="1">
              <a:lnSpc>
                <a:spcPct val="100000"/>
              </a:lnSpc>
              <a:spcBef>
                <a:spcPct val="20000"/>
              </a:spcBef>
              <a:spcAft>
                <a:spcPts val="0"/>
              </a:spcAft>
              <a:buClrTx/>
              <a:buSzTx/>
              <a:buFont typeface="Arial"/>
              <a:buNone/>
              <a:tabLst/>
              <a:defRPr/>
            </a:pPr>
            <a:r>
              <a:rPr lang="en-US" dirty="0" err="1" smtClean="0"/>
              <a:t>Fecha</a:t>
            </a:r>
            <a:r>
              <a:rPr lang="en-US" dirty="0" smtClean="0"/>
              <a:t>, Lugar, </a:t>
            </a:r>
            <a:r>
              <a:rPr lang="en-US" dirty="0" err="1" smtClean="0"/>
              <a:t>Orador</a:t>
            </a:r>
            <a:r>
              <a:rPr lang="en-US" dirty="0" smtClean="0"/>
              <a:t>, etc.</a:t>
            </a:r>
          </a:p>
          <a:p>
            <a:pPr marL="0" marR="0" lvl="0" indent="0" algn="l" defTabSz="456955" rtl="0" eaLnBrk="1" fontAlgn="auto" latinLnBrk="0" hangingPunct="1">
              <a:lnSpc>
                <a:spcPct val="100000"/>
              </a:lnSpc>
              <a:spcBef>
                <a:spcPct val="20000"/>
              </a:spcBef>
              <a:spcAft>
                <a:spcPts val="0"/>
              </a:spcAft>
              <a:buClrTx/>
              <a:buSzTx/>
              <a:buFont typeface="Arial"/>
              <a:buNone/>
              <a:tabLst/>
              <a:defRPr/>
            </a:pPr>
            <a:r>
              <a:rPr lang="es-ES_tradnl" dirty="0" smtClean="0"/>
              <a:t/>
            </a:r>
            <a:br>
              <a:rPr lang="es-ES_tradnl" dirty="0" smtClean="0"/>
            </a:br>
            <a:endParaRPr lang="en-US" dirty="0" smtClean="0"/>
          </a:p>
          <a:p>
            <a:pPr lvl="0"/>
            <a:endParaRPr lang="en-US" dirty="0"/>
          </a:p>
        </p:txBody>
      </p:sp>
    </p:spTree>
    <p:extLst>
      <p:ext uri="{BB962C8B-B14F-4D97-AF65-F5344CB8AC3E}">
        <p14:creationId xmlns:p14="http://schemas.microsoft.com/office/powerpoint/2010/main" val="291759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b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7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ma (foto + texto)">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3925491" y="2204313"/>
            <a:ext cx="4439244" cy="3169789"/>
          </a:xfrm>
          <a:prstGeom prst="rect">
            <a:avLst/>
          </a:prstGeom>
        </p:spPr>
        <p:txBody>
          <a:bodyPr vert="horz" lIns="0" tIns="45695" rIns="71961" bIns="45695"/>
          <a:lstStyle>
            <a:lvl1pPr marL="342716" indent="-342716">
              <a:lnSpc>
                <a:spcPct val="100000"/>
              </a:lnSpc>
              <a:spcBef>
                <a:spcPts val="0"/>
              </a:spcBef>
              <a:spcAft>
                <a:spcPts val="0"/>
              </a:spcAft>
              <a:buFont typeface="Arial"/>
              <a:buChar char="•"/>
              <a:defRPr sz="1900">
                <a:latin typeface="Arial"/>
                <a:cs typeface="Arial"/>
              </a:defRPr>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10" name="Picture Placeholder 9"/>
          <p:cNvSpPr>
            <a:spLocks noGrp="1"/>
          </p:cNvSpPr>
          <p:nvPr>
            <p:ph type="pic" sz="quarter" idx="13"/>
          </p:nvPr>
        </p:nvSpPr>
        <p:spPr>
          <a:xfrm>
            <a:off x="462049" y="2204313"/>
            <a:ext cx="3221790" cy="3169789"/>
          </a:xfrm>
          <a:prstGeom prst="rect">
            <a:avLst/>
          </a:prstGeom>
        </p:spPr>
        <p:txBody>
          <a:bodyPr vert="horz" lIns="91391" tIns="45695" rIns="91391" bIns="45695"/>
          <a:lstStyle/>
          <a:p>
            <a:pPr lvl="0"/>
            <a:endParaRPr lang="en-US" noProof="0" dirty="0"/>
          </a:p>
        </p:txBody>
      </p:sp>
      <p:sp>
        <p:nvSpPr>
          <p:cNvPr id="11" name="Text Placeholder 12"/>
          <p:cNvSpPr>
            <a:spLocks noGrp="1"/>
          </p:cNvSpPr>
          <p:nvPr>
            <p:ph type="body" sz="quarter" idx="12"/>
          </p:nvPr>
        </p:nvSpPr>
        <p:spPr>
          <a:xfrm>
            <a:off x="482601" y="1269448"/>
            <a:ext cx="4208787" cy="635000"/>
          </a:xfrm>
          <a:prstGeom prst="rect">
            <a:avLst/>
          </a:prstGeom>
        </p:spPr>
        <p:txBody>
          <a:bodyPr vert="horz" lIns="91391" tIns="45695" rIns="91391" bIns="45695"/>
          <a:lstStyle>
            <a:lvl1pPr>
              <a:defRPr sz="3200" baseline="0">
                <a:solidFill>
                  <a:schemeClr val="accent6"/>
                </a:solidFill>
                <a:latin typeface="Cabrito Norm Medium"/>
                <a:cs typeface="Cabrito Norm Medium"/>
              </a:defRPr>
            </a:lvl1pPr>
          </a:lstStyle>
          <a:p>
            <a:pPr lvl="0"/>
            <a:r>
              <a:rPr lang="es-ES" smtClean="0"/>
              <a:t>Haga clic para modificar el estilo de texto del patrón</a:t>
            </a:r>
          </a:p>
        </p:txBody>
      </p:sp>
    </p:spTree>
    <p:extLst>
      <p:ext uri="{BB962C8B-B14F-4D97-AF65-F5344CB8AC3E}">
        <p14:creationId xmlns:p14="http://schemas.microsoft.com/office/powerpoint/2010/main" val="11089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188363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76432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281765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8" name="7 Marcador de pie de página"/>
          <p:cNvSpPr>
            <a:spLocks noGrp="1"/>
          </p:cNvSpPr>
          <p:nvPr>
            <p:ph type="ftr" sz="quarter" idx="11"/>
          </p:nvPr>
        </p:nvSpPr>
        <p:spPr/>
        <p:txBody>
          <a:bodyPr/>
          <a:lstStyle/>
          <a:p>
            <a:endParaRPr lang="es-UY"/>
          </a:p>
        </p:txBody>
      </p:sp>
      <p:sp>
        <p:nvSpPr>
          <p:cNvPr id="9" name="8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129827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4" name="3 Marcador de pie de página"/>
          <p:cNvSpPr>
            <a:spLocks noGrp="1"/>
          </p:cNvSpPr>
          <p:nvPr>
            <p:ph type="ftr" sz="quarter" idx="11"/>
          </p:nvPr>
        </p:nvSpPr>
        <p:spPr/>
        <p:txBody>
          <a:bodyPr/>
          <a:lstStyle/>
          <a:p>
            <a:endParaRPr lang="es-UY"/>
          </a:p>
        </p:txBody>
      </p:sp>
      <p:sp>
        <p:nvSpPr>
          <p:cNvPr id="5" name="4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306472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3" name="2 Marcador de pie de página"/>
          <p:cNvSpPr>
            <a:spLocks noGrp="1"/>
          </p:cNvSpPr>
          <p:nvPr>
            <p:ph type="ftr" sz="quarter" idx="11"/>
          </p:nvPr>
        </p:nvSpPr>
        <p:spPr/>
        <p:txBody>
          <a:bodyPr/>
          <a:lstStyle/>
          <a:p>
            <a:endParaRPr lang="es-UY"/>
          </a:p>
        </p:txBody>
      </p:sp>
      <p:sp>
        <p:nvSpPr>
          <p:cNvPr id="4" name="3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53578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276128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36844E-2977-4258-BF02-772AF875B064}" type="datetimeFigureOut">
              <a:rPr lang="es-UY" smtClean="0"/>
              <a:pPr/>
              <a:t>30/08/2016</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A3B6FAE6-0C10-4995-A055-7075B7A06E82}" type="slidenum">
              <a:rPr lang="es-UY" smtClean="0"/>
              <a:pPr/>
              <a:t>‹Nº›</a:t>
            </a:fld>
            <a:endParaRPr lang="es-UY"/>
          </a:p>
        </p:txBody>
      </p:sp>
    </p:spTree>
    <p:extLst>
      <p:ext uri="{BB962C8B-B14F-4D97-AF65-F5344CB8AC3E}">
        <p14:creationId xmlns:p14="http://schemas.microsoft.com/office/powerpoint/2010/main" val="344672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6844E-2977-4258-BF02-772AF875B064}" type="datetimeFigureOut">
              <a:rPr lang="es-UY" smtClean="0"/>
              <a:pPr/>
              <a:t>30/08/2016</a:t>
            </a:fld>
            <a:endParaRPr lang="es-U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6FAE6-0C10-4995-A055-7075B7A06E82}" type="slidenum">
              <a:rPr lang="es-UY" smtClean="0"/>
              <a:pPr/>
              <a:t>‹Nº›</a:t>
            </a:fld>
            <a:endParaRPr lang="es-UY"/>
          </a:p>
        </p:txBody>
      </p:sp>
    </p:spTree>
    <p:extLst>
      <p:ext uri="{BB962C8B-B14F-4D97-AF65-F5344CB8AC3E}">
        <p14:creationId xmlns:p14="http://schemas.microsoft.com/office/powerpoint/2010/main" val="1110036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www.comprasestatales.gub.uy/consultas/buscar/tipo-pub/VIG/inciso/24/ue/2/tipo-compra/LP/tipo-doc/C/filtro-cat/CAT" TargetMode="External"/><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emf"/><Relationship Id="rId1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errillada 2.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5420" r="5420"/>
          <a:stretch>
            <a:fillRect/>
          </a:stretch>
        </p:blipFill>
        <p:spPr/>
      </p:pic>
      <p:sp>
        <p:nvSpPr>
          <p:cNvPr id="9" name="Text Placeholder 2"/>
          <p:cNvSpPr>
            <a:spLocks noGrp="1"/>
          </p:cNvSpPr>
          <p:nvPr>
            <p:ph type="body" sz="quarter" idx="13"/>
          </p:nvPr>
        </p:nvSpPr>
        <p:spPr>
          <a:xfrm>
            <a:off x="-232653" y="6093296"/>
            <a:ext cx="6319022" cy="891894"/>
          </a:xfrm>
        </p:spPr>
        <p:txBody>
          <a:bodyPr>
            <a:normAutofit fontScale="85000" lnSpcReduction="20000"/>
          </a:bodyPr>
          <a:lstStyle/>
          <a:p>
            <a:endParaRPr lang="en-US" b="1" dirty="0" smtClean="0"/>
          </a:p>
          <a:p>
            <a:pPr algn="ctr"/>
            <a:r>
              <a:rPr lang="en-US" b="1" dirty="0" smtClean="0"/>
              <a:t>DIRECCIÓN DE PLANIFICACIÓN</a:t>
            </a:r>
            <a:endParaRPr lang="en-US" b="1" dirty="0"/>
          </a:p>
        </p:txBody>
      </p:sp>
      <p:sp>
        <p:nvSpPr>
          <p:cNvPr id="5" name="Text Placeholder 4"/>
          <p:cNvSpPr>
            <a:spLocks noGrp="1"/>
          </p:cNvSpPr>
          <p:nvPr>
            <p:ph type="body" sz="quarter" idx="14"/>
          </p:nvPr>
        </p:nvSpPr>
        <p:spPr/>
        <p:txBody>
          <a:bodyPr/>
          <a:lstStyle/>
          <a:p>
            <a:endParaRPr lang="en-US" dirty="0" smtClean="0"/>
          </a:p>
          <a:p>
            <a:endParaRPr lang="en-US" dirty="0"/>
          </a:p>
          <a:p>
            <a:endParaRPr lang="en-US" dirty="0" smtClean="0"/>
          </a:p>
          <a:p>
            <a:endParaRPr lang="en-US" dirty="0"/>
          </a:p>
          <a:p>
            <a:endParaRPr lang="en-US" dirty="0"/>
          </a:p>
        </p:txBody>
      </p:sp>
      <p:pic>
        <p:nvPicPr>
          <p:cNvPr id="11" name="Picture 10" descr="Slide_Inicio AZUL-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
            <a:ext cx="9167014" cy="6873819"/>
          </a:xfrm>
          <a:prstGeom prst="rect">
            <a:avLst/>
          </a:prstGeom>
        </p:spPr>
      </p:pic>
      <p:sp>
        <p:nvSpPr>
          <p:cNvPr id="3" name="2 CuadroTexto"/>
          <p:cNvSpPr txBox="1"/>
          <p:nvPr/>
        </p:nvSpPr>
        <p:spPr>
          <a:xfrm>
            <a:off x="0" y="6093296"/>
            <a:ext cx="7092280" cy="707886"/>
          </a:xfrm>
          <a:prstGeom prst="rect">
            <a:avLst/>
          </a:prstGeom>
          <a:noFill/>
        </p:spPr>
        <p:txBody>
          <a:bodyPr wrap="square" rtlCol="0">
            <a:spAutoFit/>
          </a:bodyPr>
          <a:lstStyle/>
          <a:p>
            <a:r>
              <a:rPr lang="es-UY" sz="4000" b="1" dirty="0" smtClean="0">
                <a:solidFill>
                  <a:srgbClr val="FFC000"/>
                </a:solidFill>
              </a:rPr>
              <a:t>DIRECCIÓN DE PLANIFICACIÓN </a:t>
            </a:r>
            <a:endParaRPr lang="es-UY" sz="4000" b="1" dirty="0">
              <a:solidFill>
                <a:srgbClr val="FFC000"/>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16634"/>
            <a:ext cx="2051720" cy="201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37297"/>
            <a:ext cx="91440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296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p:txBody>
          <a:bodyPr/>
          <a:lstStyle/>
          <a:p>
            <a:endParaRPr lang="es-UY" dirty="0"/>
          </a:p>
        </p:txBody>
      </p:sp>
      <p:sp>
        <p:nvSpPr>
          <p:cNvPr id="5" name="4 Marcador de texto"/>
          <p:cNvSpPr>
            <a:spLocks noGrp="1"/>
          </p:cNvSpPr>
          <p:nvPr>
            <p:ph type="body" sz="quarter" idx="12"/>
          </p:nvPr>
        </p:nvSpPr>
        <p:spPr/>
        <p:txBody>
          <a:bodyPr/>
          <a:lstStyle/>
          <a:p>
            <a:endParaRPr lang="es-UY"/>
          </a:p>
        </p:txBody>
      </p:sp>
      <p:sp>
        <p:nvSpPr>
          <p:cNvPr id="7" name="6 Marcador de posición de imagen"/>
          <p:cNvSpPr>
            <a:spLocks noGrp="1"/>
          </p:cNvSpPr>
          <p:nvPr>
            <p:ph type="pic" sz="quarter" idx="13"/>
          </p:nvPr>
        </p:nvSpPr>
        <p:spPr/>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19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0"/>
            <a:ext cx="490620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965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420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97200" y="428604"/>
            <a:ext cx="8938152" cy="5789633"/>
          </a:xfrm>
          <a:prstGeom prst="rect">
            <a:avLst/>
          </a:prstGeom>
          <a:noFill/>
          <a:ln w="9525">
            <a:noFill/>
            <a:miter lim="800000"/>
            <a:headEnd/>
            <a:tailEnd/>
          </a:ln>
          <a:effectLst/>
        </p:spPr>
      </p:pic>
    </p:spTree>
    <p:extLst>
      <p:ext uri="{BB962C8B-B14F-4D97-AF65-F5344CB8AC3E}">
        <p14:creationId xmlns:p14="http://schemas.microsoft.com/office/powerpoint/2010/main" val="224498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solidFill>
            <a:srgbClr val="FFC000"/>
          </a:solidFill>
        </p:spPr>
        <p:txBody>
          <a:bodyPr/>
          <a:lstStyle/>
          <a:p>
            <a:r>
              <a:rPr lang="es-UY" b="1" dirty="0" smtClean="0"/>
              <a:t>Actividades de la Dirección de Planificación</a:t>
            </a:r>
            <a:endParaRPr lang="es-UY" b="1" dirty="0"/>
          </a:p>
        </p:txBody>
      </p:sp>
    </p:spTree>
    <p:extLst>
      <p:ext uri="{BB962C8B-B14F-4D97-AF65-F5344CB8AC3E}">
        <p14:creationId xmlns:p14="http://schemas.microsoft.com/office/powerpoint/2010/main" val="409299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0" y="571480"/>
            <a:ext cx="9001155" cy="5715040"/>
          </a:xfrm>
          <a:prstGeom prst="rect">
            <a:avLst/>
          </a:prstGeom>
          <a:noFill/>
          <a:ln w="9525">
            <a:noFill/>
            <a:miter lim="800000"/>
            <a:headEnd/>
            <a:tailEnd/>
          </a:ln>
          <a:effectLst/>
        </p:spPr>
      </p:pic>
      <p:sp>
        <p:nvSpPr>
          <p:cNvPr id="3" name="2 CuadroTexto"/>
          <p:cNvSpPr txBox="1"/>
          <p:nvPr/>
        </p:nvSpPr>
        <p:spPr>
          <a:xfrm>
            <a:off x="1214414" y="214290"/>
            <a:ext cx="7358114" cy="461665"/>
          </a:xfrm>
          <a:prstGeom prst="rect">
            <a:avLst/>
          </a:prstGeom>
          <a:solidFill>
            <a:srgbClr val="FFC000"/>
          </a:solidFill>
        </p:spPr>
        <p:txBody>
          <a:bodyPr wrap="square" rtlCol="0">
            <a:spAutoFit/>
          </a:bodyPr>
          <a:lstStyle/>
          <a:p>
            <a:pPr algn="ctr"/>
            <a:r>
              <a:rPr lang="es-UY" sz="2400" b="1" dirty="0" smtClean="0"/>
              <a:t> </a:t>
            </a:r>
            <a:r>
              <a:rPr lang="es-UY" sz="2400" b="1" dirty="0" smtClean="0"/>
              <a:t>VISIÓN PAÍS</a:t>
            </a:r>
            <a:endParaRPr lang="es-UY"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857224" y="1040284"/>
            <a:ext cx="7500990" cy="4804418"/>
          </a:xfrm>
          <a:prstGeom prst="rect">
            <a:avLst/>
          </a:prstGeom>
          <a:noFill/>
          <a:ln w="9525">
            <a:noFill/>
            <a:miter lim="800000"/>
            <a:headEnd/>
            <a:tailEnd/>
          </a:ln>
          <a:effectLst/>
        </p:spPr>
      </p:pic>
      <p:sp>
        <p:nvSpPr>
          <p:cNvPr id="2" name="1 CuadroTexto"/>
          <p:cNvSpPr txBox="1"/>
          <p:nvPr/>
        </p:nvSpPr>
        <p:spPr>
          <a:xfrm>
            <a:off x="857224" y="260648"/>
            <a:ext cx="7500990" cy="523220"/>
          </a:xfrm>
          <a:prstGeom prst="rect">
            <a:avLst/>
          </a:prstGeom>
          <a:solidFill>
            <a:schemeClr val="accent6">
              <a:lumMod val="40000"/>
              <a:lumOff val="60000"/>
            </a:schemeClr>
          </a:solidFill>
        </p:spPr>
        <p:txBody>
          <a:bodyPr wrap="square" rtlCol="0">
            <a:spAutoFit/>
          </a:bodyPr>
          <a:lstStyle/>
          <a:p>
            <a:pPr algn="ctr"/>
            <a:r>
              <a:rPr lang="es-UY" sz="2800" b="1" dirty="0" smtClean="0"/>
              <a:t>Primeros ejercicios de prospectiva</a:t>
            </a:r>
            <a:endParaRPr lang="es-UY" sz="2800" b="1" dirty="0"/>
          </a:p>
        </p:txBody>
      </p:sp>
      <p:sp>
        <p:nvSpPr>
          <p:cNvPr id="3" name="2 CuadroTexto"/>
          <p:cNvSpPr txBox="1"/>
          <p:nvPr/>
        </p:nvSpPr>
        <p:spPr>
          <a:xfrm>
            <a:off x="0" y="5896704"/>
            <a:ext cx="3384376" cy="923330"/>
          </a:xfrm>
          <a:prstGeom prst="rect">
            <a:avLst/>
          </a:prstGeom>
          <a:solidFill>
            <a:srgbClr val="FFC000"/>
          </a:solidFill>
        </p:spPr>
        <p:txBody>
          <a:bodyPr wrap="square" rtlCol="0">
            <a:spAutoFit/>
          </a:bodyPr>
          <a:lstStyle/>
          <a:p>
            <a:r>
              <a:rPr lang="es-UY" b="1" dirty="0" smtClean="0"/>
              <a:t>-TERRITORIO: Tacuarembó 2050</a:t>
            </a:r>
          </a:p>
          <a:p>
            <a:r>
              <a:rPr lang="es-UY" b="1" dirty="0" smtClean="0"/>
              <a:t>-CULTURA</a:t>
            </a:r>
          </a:p>
          <a:p>
            <a:r>
              <a:rPr lang="es-UY" b="1" dirty="0" smtClean="0"/>
              <a:t>-GÉNERO</a:t>
            </a:r>
            <a:endParaRPr lang="es-UY" b="1" dirty="0"/>
          </a:p>
        </p:txBody>
      </p:sp>
    </p:spTree>
    <p:extLst>
      <p:ext uri="{BB962C8B-B14F-4D97-AF65-F5344CB8AC3E}">
        <p14:creationId xmlns:p14="http://schemas.microsoft.com/office/powerpoint/2010/main" val="2546260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168814" y="116632"/>
            <a:ext cx="9325031" cy="6741368"/>
            <a:chOff x="-168814" y="116632"/>
            <a:chExt cx="9325031" cy="6741368"/>
          </a:xfrm>
        </p:grpSpPr>
        <p:pic>
          <p:nvPicPr>
            <p:cNvPr id="40962" name="Picture 2"/>
            <p:cNvPicPr>
              <a:picLocks noChangeAspect="1" noChangeArrowheads="1"/>
            </p:cNvPicPr>
            <p:nvPr/>
          </p:nvPicPr>
          <p:blipFill>
            <a:blip r:embed="rId2"/>
            <a:srcRect/>
            <a:stretch>
              <a:fillRect/>
            </a:stretch>
          </p:blipFill>
          <p:spPr bwMode="auto">
            <a:xfrm>
              <a:off x="-168814" y="116632"/>
              <a:ext cx="9325031" cy="6741368"/>
            </a:xfrm>
            <a:prstGeom prst="rect">
              <a:avLst/>
            </a:prstGeom>
            <a:noFill/>
            <a:ln w="9525">
              <a:noFill/>
              <a:miter lim="800000"/>
              <a:headEnd/>
              <a:tailEnd/>
            </a:ln>
            <a:effectLst/>
          </p:spPr>
        </p:pic>
        <p:pic>
          <p:nvPicPr>
            <p:cNvPr id="3" name="Picture 5" descr="C:\Users\userhp\Documents\Apuntes\mid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403924"/>
              <a:ext cx="2074096" cy="51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userhp\Documents\Apuntes\UNFP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7983" y="5403925"/>
              <a:ext cx="6429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userhp\Documents\Apuntes\B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7285" y="5403925"/>
              <a:ext cx="55959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userhp\Documents\Apuntes\Cep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4993" y="5317204"/>
              <a:ext cx="374501" cy="4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5874495"/>
            <a:ext cx="579094" cy="43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userhp\Documents\Apuntes\me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4648" y="6040267"/>
            <a:ext cx="720080" cy="26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9053" y="6012025"/>
            <a:ext cx="569883" cy="29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V="1">
            <a:off x="7964258" y="6006318"/>
            <a:ext cx="642155" cy="30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0" y="214290"/>
            <a:ext cx="9144000" cy="6357982"/>
          </a:xfrm>
          <a:prstGeom prst="rect">
            <a:avLst/>
          </a:prstGeom>
          <a:noFill/>
          <a:ln w="9525">
            <a:noFill/>
            <a:miter lim="800000"/>
            <a:headEnd/>
            <a:tailEnd/>
          </a:ln>
          <a:effectLst/>
        </p:spPr>
      </p:pic>
      <p:pic>
        <p:nvPicPr>
          <p:cNvPr id="4" name="Picture 2" descr="C:\Users\userhp\Documents\Apuntes\inmujere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013176"/>
            <a:ext cx="2448272" cy="9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214282" y="428604"/>
            <a:ext cx="8286808" cy="6000792"/>
          </a:xfrm>
          <a:prstGeom prst="rect">
            <a:avLst/>
          </a:prstGeom>
          <a:noFill/>
          <a:ln w="9525">
            <a:noFill/>
            <a:miter lim="800000"/>
            <a:headEnd/>
            <a:tailEnd/>
          </a:ln>
          <a:effectLst/>
        </p:spPr>
      </p:pic>
      <p:pic>
        <p:nvPicPr>
          <p:cNvPr id="3" name="Picture 2" descr="C:\Users\userhp\Documents\Apuntes\me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5157192"/>
            <a:ext cx="233521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UY"/>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7352"/>
            <a:ext cx="91440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74974"/>
            <a:ext cx="8784976" cy="336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8964488" cy="1278712"/>
          </a:xfrm>
          <a:prstGeom prst="rect">
            <a:avLst/>
          </a:prstGeom>
          <a:solidFill>
            <a:schemeClr val="accent6">
              <a:lumMod val="40000"/>
              <a:lumOff val="60000"/>
            </a:schemeClr>
          </a:solidFill>
          <a:ln>
            <a:noFill/>
          </a:ln>
        </p:spPr>
      </p:pic>
    </p:spTree>
    <p:extLst>
      <p:ext uri="{BB962C8B-B14F-4D97-AF65-F5344CB8AC3E}">
        <p14:creationId xmlns:p14="http://schemas.microsoft.com/office/powerpoint/2010/main" val="2367249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idx="4294967295"/>
          </p:nvPr>
        </p:nvSpPr>
        <p:spPr>
          <a:xfrm>
            <a:off x="0" y="0"/>
            <a:ext cx="9144000" cy="1143000"/>
          </a:xfrm>
          <a:prstGeom prst="rect">
            <a:avLst/>
          </a:prstGeom>
          <a:solidFill>
            <a:srgbClr val="FFC000"/>
          </a:solidFill>
        </p:spPr>
        <p:txBody>
          <a:bodyPr/>
          <a:lstStyle/>
          <a:p>
            <a:pPr algn="ctr"/>
            <a:r>
              <a:rPr lang="es-UY" b="1" dirty="0" smtClean="0">
                <a:solidFill>
                  <a:schemeClr val="tx1"/>
                </a:solidFill>
              </a:rPr>
              <a:t>Pensar </a:t>
            </a:r>
            <a:r>
              <a:rPr lang="es-UY" b="1" dirty="0" smtClean="0">
                <a:solidFill>
                  <a:schemeClr val="tx1"/>
                </a:solidFill>
              </a:rPr>
              <a:t>el largo plazo</a:t>
            </a:r>
            <a:endParaRPr lang="es-UY" b="1" dirty="0">
              <a:solidFill>
                <a:schemeClr val="tx1"/>
              </a:solidFill>
            </a:endParaRPr>
          </a:p>
        </p:txBody>
      </p:sp>
      <p:sp>
        <p:nvSpPr>
          <p:cNvPr id="7" name="6 Marcador de contenido"/>
          <p:cNvSpPr>
            <a:spLocks noGrp="1"/>
          </p:cNvSpPr>
          <p:nvPr>
            <p:ph idx="4294967295"/>
          </p:nvPr>
        </p:nvSpPr>
        <p:spPr>
          <a:xfrm>
            <a:off x="-21265" y="1052736"/>
            <a:ext cx="9165265" cy="5805264"/>
          </a:xfrm>
          <a:prstGeom prst="rect">
            <a:avLst/>
          </a:prstGeom>
        </p:spPr>
        <p:txBody>
          <a:bodyPr>
            <a:normAutofit fontScale="92500" lnSpcReduction="20000"/>
          </a:bodyPr>
          <a:lstStyle/>
          <a:p>
            <a:pPr algn="just"/>
            <a:endParaRPr lang="es-UY" sz="3600" b="1" dirty="0" smtClean="0">
              <a:solidFill>
                <a:schemeClr val="tx1"/>
              </a:solidFill>
              <a:latin typeface="Agency FB" panose="020B0503020202020204" pitchFamily="34" charset="0"/>
            </a:endParaRPr>
          </a:p>
          <a:p>
            <a:pPr algn="just"/>
            <a:r>
              <a:rPr lang="es-UY" sz="3600" b="1" dirty="0" smtClean="0">
                <a:solidFill>
                  <a:schemeClr val="tx1"/>
                </a:solidFill>
                <a:latin typeface="Agency FB" panose="020B0503020202020204" pitchFamily="34" charset="0"/>
              </a:rPr>
              <a:t>Voluntad </a:t>
            </a:r>
            <a:r>
              <a:rPr lang="es-UY" sz="3600" b="1" dirty="0">
                <a:solidFill>
                  <a:schemeClr val="tx1"/>
                </a:solidFill>
                <a:latin typeface="Agency FB" panose="020B0503020202020204" pitchFamily="34" charset="0"/>
              </a:rPr>
              <a:t>política: anticipar los futuros para implementar políticas (PLANIFICAR</a:t>
            </a:r>
            <a:r>
              <a:rPr lang="es-UY" sz="3600" b="1" dirty="0" smtClean="0">
                <a:solidFill>
                  <a:schemeClr val="tx1"/>
                </a:solidFill>
                <a:latin typeface="Agency FB" panose="020B0503020202020204" pitchFamily="34" charset="0"/>
              </a:rPr>
              <a:t>)</a:t>
            </a:r>
          </a:p>
          <a:p>
            <a:pPr algn="just"/>
            <a:endParaRPr lang="es-UY" sz="3600" b="1" dirty="0">
              <a:solidFill>
                <a:schemeClr val="tx1"/>
              </a:solidFill>
              <a:latin typeface="Agency FB" panose="020B0503020202020204" pitchFamily="34" charset="0"/>
            </a:endParaRPr>
          </a:p>
          <a:p>
            <a:r>
              <a:rPr lang="es-UY" sz="3600" b="1" dirty="0" smtClean="0">
                <a:solidFill>
                  <a:schemeClr val="tx1"/>
                </a:solidFill>
                <a:latin typeface="Agency FB" panose="020B0503020202020204" pitchFamily="34" charset="0"/>
              </a:rPr>
              <a:t>Algunos Antecedentes </a:t>
            </a:r>
            <a:r>
              <a:rPr lang="es-UY" sz="3600" b="1" dirty="0">
                <a:solidFill>
                  <a:schemeClr val="tx1"/>
                </a:solidFill>
                <a:latin typeface="Agency FB" panose="020B0503020202020204" pitchFamily="34" charset="0"/>
              </a:rPr>
              <a:t>en Uruguay:</a:t>
            </a:r>
          </a:p>
          <a:p>
            <a:pPr lvl="1"/>
            <a:r>
              <a:rPr lang="es-UY" sz="3600" b="1" dirty="0">
                <a:latin typeface="Agency FB" panose="020B0503020202020204" pitchFamily="34" charset="0"/>
              </a:rPr>
              <a:t> Comisión de Inversiones y Desarrollo Económico (CIDE) (1960-1967)</a:t>
            </a:r>
          </a:p>
          <a:p>
            <a:pPr lvl="1"/>
            <a:r>
              <a:rPr lang="es-UY" sz="3600" b="1" dirty="0">
                <a:latin typeface="Agency FB" panose="020B0503020202020204" pitchFamily="34" charset="0"/>
              </a:rPr>
              <a:t>Uruguay </a:t>
            </a:r>
            <a:r>
              <a:rPr lang="es-UY" sz="3600" b="1" dirty="0" smtClean="0">
                <a:latin typeface="Agency FB" panose="020B0503020202020204" pitchFamily="34" charset="0"/>
              </a:rPr>
              <a:t>2025: Economía, Población </a:t>
            </a:r>
            <a:r>
              <a:rPr lang="es-UY" sz="3600" b="1" dirty="0">
                <a:latin typeface="Agency FB" panose="020B0503020202020204" pitchFamily="34" charset="0"/>
              </a:rPr>
              <a:t>y </a:t>
            </a:r>
            <a:r>
              <a:rPr lang="es-UY" sz="3600" b="1" dirty="0" smtClean="0">
                <a:latin typeface="Agency FB" panose="020B0503020202020204" pitchFamily="34" charset="0"/>
              </a:rPr>
              <a:t>Territorio</a:t>
            </a:r>
            <a:r>
              <a:rPr lang="es-UY" sz="3600" b="1" dirty="0">
                <a:latin typeface="Agency FB" panose="020B0503020202020204" pitchFamily="34" charset="0"/>
              </a:rPr>
              <a:t>, </a:t>
            </a:r>
            <a:r>
              <a:rPr lang="es-UY" sz="3600" b="1" dirty="0" smtClean="0">
                <a:latin typeface="Agency FB" panose="020B0503020202020204" pitchFamily="34" charset="0"/>
              </a:rPr>
              <a:t>(DINOT</a:t>
            </a:r>
            <a:r>
              <a:rPr lang="es-UY" sz="3600" b="1" dirty="0">
                <a:latin typeface="Agency FB" panose="020B0503020202020204" pitchFamily="34" charset="0"/>
              </a:rPr>
              <a:t>, </a:t>
            </a:r>
            <a:r>
              <a:rPr lang="es-UY" sz="3600" b="1" dirty="0" smtClean="0">
                <a:latin typeface="Agency FB" panose="020B0503020202020204" pitchFamily="34" charset="0"/>
              </a:rPr>
              <a:t>MVTOMA) </a:t>
            </a:r>
            <a:r>
              <a:rPr lang="es-UY" sz="3600" b="1" dirty="0">
                <a:latin typeface="Agency FB" panose="020B0503020202020204" pitchFamily="34" charset="0"/>
              </a:rPr>
              <a:t>(2004)</a:t>
            </a:r>
          </a:p>
          <a:p>
            <a:pPr lvl="1"/>
            <a:r>
              <a:rPr lang="es-UY" sz="3600" b="1" dirty="0">
                <a:latin typeface="Agency FB" panose="020B0503020202020204" pitchFamily="34" charset="0"/>
              </a:rPr>
              <a:t>Estrategia Uruguay III </a:t>
            </a:r>
            <a:r>
              <a:rPr lang="es-UY" sz="3600" b="1" dirty="0" smtClean="0">
                <a:latin typeface="Agency FB" panose="020B0503020202020204" pitchFamily="34" charset="0"/>
              </a:rPr>
              <a:t>Siglo (2030) (OPP) (2008</a:t>
            </a:r>
            <a:r>
              <a:rPr lang="es-UY" sz="3600" b="1" dirty="0">
                <a:latin typeface="Agency FB" panose="020B0503020202020204" pitchFamily="34" charset="0"/>
              </a:rPr>
              <a:t>)</a:t>
            </a:r>
          </a:p>
          <a:p>
            <a:pPr marL="457200" lvl="1" indent="0">
              <a:buNone/>
            </a:pPr>
            <a:endParaRPr lang="es-UY" sz="3600" b="1" dirty="0">
              <a:latin typeface="Agency FB" panose="020B0503020202020204" pitchFamily="34" charset="0"/>
            </a:endParaRPr>
          </a:p>
          <a:p>
            <a:pPr marL="457200" lvl="1" indent="0">
              <a:buNone/>
            </a:pPr>
            <a:r>
              <a:rPr lang="es-UY" sz="4000" b="1" dirty="0">
                <a:latin typeface="Agency FB" panose="020B0503020202020204" pitchFamily="34" charset="0"/>
              </a:rPr>
              <a:t> </a:t>
            </a:r>
          </a:p>
          <a:p>
            <a:endParaRPr lang="es-UY" sz="4000" b="1" dirty="0">
              <a:solidFill>
                <a:schemeClr val="tx1"/>
              </a:solidFill>
              <a:latin typeface="Agency FB" panose="020B0503020202020204" pitchFamily="34" charset="0"/>
            </a:endParaRPr>
          </a:p>
          <a:p>
            <a:endParaRPr lang="es-UY" sz="4000" b="1" dirty="0">
              <a:solidFill>
                <a:schemeClr val="tx1"/>
              </a:solidFill>
              <a:latin typeface="Agency FB" panose="020B0503020202020204" pitchFamily="34" charset="0"/>
            </a:endParaRPr>
          </a:p>
          <a:p>
            <a:endParaRPr lang="es-UY" sz="4000" b="1"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143062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846051" y="0"/>
            <a:ext cx="8279613" cy="5715040"/>
          </a:xfrm>
          <a:prstGeom prst="rect">
            <a:avLst/>
          </a:prstGeom>
          <a:noFill/>
          <a:ln w="9525">
            <a:noFill/>
            <a:miter lim="800000"/>
            <a:headEnd/>
            <a:tailEnd/>
          </a:ln>
          <a:effectLst/>
        </p:spPr>
      </p:pic>
      <p:sp>
        <p:nvSpPr>
          <p:cNvPr id="5" name="4 CuadroTexto"/>
          <p:cNvSpPr txBox="1"/>
          <p:nvPr/>
        </p:nvSpPr>
        <p:spPr>
          <a:xfrm>
            <a:off x="0" y="4797152"/>
            <a:ext cx="1907704" cy="2031325"/>
          </a:xfrm>
          <a:prstGeom prst="rect">
            <a:avLst/>
          </a:prstGeom>
          <a:solidFill>
            <a:srgbClr val="FFC000"/>
          </a:solidFill>
        </p:spPr>
        <p:txBody>
          <a:bodyPr wrap="square" rtlCol="0">
            <a:spAutoFit/>
          </a:bodyPr>
          <a:lstStyle/>
          <a:p>
            <a:pPr>
              <a:lnSpc>
                <a:spcPct val="150000"/>
              </a:lnSpc>
            </a:pPr>
            <a:r>
              <a:rPr lang="es-UY" b="1" u="sng" dirty="0" smtClean="0"/>
              <a:t>2015</a:t>
            </a:r>
          </a:p>
          <a:p>
            <a:pPr>
              <a:lnSpc>
                <a:spcPct val="150000"/>
              </a:lnSpc>
            </a:pPr>
            <a:r>
              <a:rPr lang="es-UY" b="1" dirty="0" smtClean="0"/>
              <a:t>PIB: 24% </a:t>
            </a:r>
            <a:endParaRPr lang="es-UY" dirty="0" smtClean="0"/>
          </a:p>
          <a:p>
            <a:r>
              <a:rPr lang="es-UY" b="1" dirty="0" smtClean="0"/>
              <a:t>X bienes: 90%</a:t>
            </a:r>
            <a:endParaRPr lang="es-UY" dirty="0" smtClean="0"/>
          </a:p>
          <a:p>
            <a:r>
              <a:rPr lang="es-UY" b="1" dirty="0" smtClean="0"/>
              <a:t>X servicios: 95%</a:t>
            </a:r>
          </a:p>
          <a:p>
            <a:r>
              <a:rPr lang="es-UY" b="1" dirty="0" smtClean="0"/>
              <a:t>26% del empleo</a:t>
            </a:r>
          </a:p>
          <a:p>
            <a:endParaRPr lang="es-UY" b="1" dirty="0"/>
          </a:p>
        </p:txBody>
      </p:sp>
    </p:spTree>
    <p:extLst>
      <p:ext uri="{BB962C8B-B14F-4D97-AF65-F5344CB8AC3E}">
        <p14:creationId xmlns:p14="http://schemas.microsoft.com/office/powerpoint/2010/main" val="2649669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47" y="-20264"/>
            <a:ext cx="2176462" cy="173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37" y="1823342"/>
            <a:ext cx="2138714" cy="161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073" y="3613621"/>
            <a:ext cx="161925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986" y="3592661"/>
            <a:ext cx="23431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5013176"/>
            <a:ext cx="33909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6419" y="5821419"/>
            <a:ext cx="16668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4307683" y="4653135"/>
            <a:ext cx="4683948" cy="2031325"/>
          </a:xfrm>
          <a:prstGeom prst="rect">
            <a:avLst/>
          </a:prstGeom>
          <a:noFill/>
        </p:spPr>
        <p:txBody>
          <a:bodyPr wrap="square" rtlCol="0">
            <a:spAutoFit/>
          </a:bodyPr>
          <a:lstStyle/>
          <a:p>
            <a:r>
              <a:rPr lang="es-UY" b="1" dirty="0"/>
              <a:t>Licitación pública internacional para estudios prospectivos en industrias culturales, minería, hidrocarburos y energías renovables: en el Sitio de Compras y Contrataciones Estatales</a:t>
            </a:r>
            <a:r>
              <a:rPr lang="es-UY" dirty="0"/>
              <a:t>: </a:t>
            </a:r>
            <a:r>
              <a:rPr lang="es-UY" dirty="0">
                <a:hlinkClick r:id="rId8"/>
              </a:rPr>
              <a:t>https://www.comprasestatales.gub.uy/consultas/buscar/tipo-pub/VIG/inciso/24/ue/2/tipo-compra/LP/tipo-doc/C/filtro-cat/CAT</a:t>
            </a:r>
            <a:endParaRPr lang="es-UY" dirty="0"/>
          </a:p>
        </p:txBody>
      </p:sp>
      <p:pic>
        <p:nvPicPr>
          <p:cNvPr id="615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7131" y="364528"/>
            <a:ext cx="3493101" cy="9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6353742" y="364528"/>
            <a:ext cx="2335319" cy="369332"/>
          </a:xfrm>
          <a:prstGeom prst="rect">
            <a:avLst/>
          </a:prstGeom>
        </p:spPr>
        <p:txBody>
          <a:bodyPr wrap="none">
            <a:spAutoFit/>
          </a:bodyPr>
          <a:lstStyle/>
          <a:p>
            <a:r>
              <a:rPr lang="es-UY" b="1" dirty="0"/>
              <a:t>http://www.ict4v.org/</a:t>
            </a:r>
          </a:p>
        </p:txBody>
      </p:sp>
      <p:grpSp>
        <p:nvGrpSpPr>
          <p:cNvPr id="8" name="7 Grupo"/>
          <p:cNvGrpSpPr/>
          <p:nvPr/>
        </p:nvGrpSpPr>
        <p:grpSpPr>
          <a:xfrm>
            <a:off x="4671986" y="1726517"/>
            <a:ext cx="4280190" cy="1847601"/>
            <a:chOff x="4671986" y="1726517"/>
            <a:chExt cx="4280190" cy="1847601"/>
          </a:xfrm>
        </p:grpSpPr>
        <p:grpSp>
          <p:nvGrpSpPr>
            <p:cNvPr id="5" name="4 Grupo"/>
            <p:cNvGrpSpPr/>
            <p:nvPr/>
          </p:nvGrpSpPr>
          <p:grpSpPr>
            <a:xfrm>
              <a:off x="4671986" y="1726517"/>
              <a:ext cx="4280190" cy="1595189"/>
              <a:chOff x="4644008" y="2174314"/>
              <a:chExt cx="4280190" cy="2155328"/>
            </a:xfrm>
          </p:grpSpPr>
          <p:sp>
            <p:nvSpPr>
              <p:cNvPr id="3" name="2 Elipse"/>
              <p:cNvSpPr/>
              <p:nvPr/>
            </p:nvSpPr>
            <p:spPr>
              <a:xfrm>
                <a:off x="7451970" y="3094750"/>
                <a:ext cx="1472228" cy="12348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nvGrpSpPr>
              <p:cNvPr id="4" name="3 Grupo"/>
              <p:cNvGrpSpPr/>
              <p:nvPr/>
            </p:nvGrpSpPr>
            <p:grpSpPr>
              <a:xfrm>
                <a:off x="4644008" y="2174314"/>
                <a:ext cx="4208532" cy="1737503"/>
                <a:chOff x="3779912" y="2536417"/>
                <a:chExt cx="4856604" cy="1937712"/>
              </a:xfrm>
            </p:grpSpPr>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912" y="2542868"/>
                  <a:ext cx="30099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3600143"/>
                  <a:ext cx="2128837" cy="67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0272" y="2536417"/>
                  <a:ext cx="1616244" cy="880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13839" y="3749922"/>
                  <a:ext cx="839772" cy="724207"/>
                </a:xfrm>
                <a:prstGeom prst="rect">
                  <a:avLst/>
                </a:prstGeom>
                <a:solidFill>
                  <a:schemeClr val="accent6">
                    <a:lumMod val="40000"/>
                    <a:lumOff val="60000"/>
                  </a:schemeClr>
                </a:solidFill>
                <a:ln>
                  <a:noFill/>
                </a:ln>
              </p:spPr>
            </p:pic>
          </p:grpSp>
        </p:grpSp>
        <p:pic>
          <p:nvPicPr>
            <p:cNvPr id="615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7731" y="3069293"/>
              <a:ext cx="1600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84172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2808312"/>
          </a:xfrm>
          <a:solidFill>
            <a:srgbClr val="FFC000"/>
          </a:solidFill>
        </p:spPr>
        <p:txBody>
          <a:bodyPr>
            <a:normAutofit/>
          </a:bodyPr>
          <a:lstStyle/>
          <a:p>
            <a:r>
              <a:rPr lang="es-UY" b="1" dirty="0" smtClean="0"/>
              <a:t>¿Cómo podemos incorporara a la diáspora de Uruguay  en el trabajo de la Dirección de Planificación?</a:t>
            </a:r>
            <a:endParaRPr lang="es-UY" b="1" dirty="0"/>
          </a:p>
        </p:txBody>
      </p:sp>
      <p:sp>
        <p:nvSpPr>
          <p:cNvPr id="3" name="2 Rectángulo"/>
          <p:cNvSpPr/>
          <p:nvPr/>
        </p:nvSpPr>
        <p:spPr>
          <a:xfrm>
            <a:off x="611560" y="4365104"/>
            <a:ext cx="7848872" cy="1477328"/>
          </a:xfrm>
          <a:prstGeom prst="rect">
            <a:avLst/>
          </a:prstGeom>
        </p:spPr>
        <p:txBody>
          <a:bodyPr wrap="square">
            <a:spAutoFit/>
          </a:bodyPr>
          <a:lstStyle/>
          <a:p>
            <a:pPr algn="ctr"/>
            <a:r>
              <a:rPr lang="es-UY" b="1" dirty="0"/>
              <a:t>Los participantes </a:t>
            </a:r>
            <a:r>
              <a:rPr lang="es-UY" b="1" dirty="0" smtClean="0"/>
              <a:t> al 4to encuentro regional del Departamento 20 provienen </a:t>
            </a:r>
            <a:r>
              <a:rPr lang="es-UY" b="1" dirty="0"/>
              <a:t>de diez países : Alemania, Estados Unidos, España</a:t>
            </a:r>
            <a:r>
              <a:rPr lang="es-UY" b="1" dirty="0" smtClean="0"/>
              <a:t>, Francia</a:t>
            </a:r>
            <a:r>
              <a:rPr lang="es-UY" b="1" dirty="0"/>
              <a:t>, Italia, Noruega, Reino-Unido, Suecia, Suiza, Uruguay ; y de 17 ciudades </a:t>
            </a:r>
            <a:r>
              <a:rPr lang="es-UY" b="1" dirty="0" smtClean="0"/>
              <a:t>: Barcelona</a:t>
            </a:r>
            <a:r>
              <a:rPr lang="es-UY" b="1" dirty="0"/>
              <a:t>, Berlín, Copenhague, Estocolmo, Estrasburgo, Ginebra, Gotemburgo, </a:t>
            </a:r>
            <a:r>
              <a:rPr lang="es-UY" b="1" dirty="0" smtClean="0"/>
              <a:t>Los Ángeles</a:t>
            </a:r>
            <a:r>
              <a:rPr lang="es-UY" b="1" dirty="0"/>
              <a:t>, Miami, Madrid, Malmö, Milán, Nueva York, Oslo, París, Roma, Southampton.</a:t>
            </a:r>
            <a:endParaRPr lang="es-UY" b="1" dirty="0"/>
          </a:p>
        </p:txBody>
      </p:sp>
    </p:spTree>
    <p:extLst>
      <p:ext uri="{BB962C8B-B14F-4D97-AF65-F5344CB8AC3E}">
        <p14:creationId xmlns:p14="http://schemas.microsoft.com/office/powerpoint/2010/main" val="234806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571612"/>
            <a:ext cx="8229600" cy="4525963"/>
          </a:xfrm>
        </p:spPr>
        <p:txBody>
          <a:bodyPr>
            <a:normAutofit fontScale="92500" lnSpcReduction="10000"/>
          </a:bodyPr>
          <a:lstStyle/>
          <a:p>
            <a:r>
              <a:rPr lang="es-UY" dirty="0"/>
              <a:t>La planificación es un método de intervención para producir </a:t>
            </a:r>
            <a:r>
              <a:rPr lang="es-UY" b="1" dirty="0">
                <a:solidFill>
                  <a:srgbClr val="FF0000"/>
                </a:solidFill>
              </a:rPr>
              <a:t>un cambio en el </a:t>
            </a:r>
            <a:r>
              <a:rPr lang="es-UY" b="1" dirty="0" smtClean="0">
                <a:solidFill>
                  <a:srgbClr val="FF0000"/>
                </a:solidFill>
              </a:rPr>
              <a:t>curso tendencial </a:t>
            </a:r>
            <a:r>
              <a:rPr lang="es-UY" b="1" dirty="0">
                <a:solidFill>
                  <a:srgbClr val="FF0000"/>
                </a:solidFill>
              </a:rPr>
              <a:t>de los eventos</a:t>
            </a:r>
            <a:r>
              <a:rPr lang="es-UY" dirty="0"/>
              <a:t>. Por ello, cuando se la aplica a la conducción de la sociedad, está influida por las ideas que orientan tal sociedad y está limitada por las condiciones en que esta sociedad se desarrolla</a:t>
            </a:r>
            <a:r>
              <a:rPr lang="es-UY" dirty="0" smtClean="0"/>
              <a:t>.</a:t>
            </a:r>
          </a:p>
          <a:p>
            <a:pPr marL="0" indent="0">
              <a:buNone/>
            </a:pPr>
            <a:endParaRPr lang="es-UY" b="1" dirty="0" smtClean="0"/>
          </a:p>
          <a:p>
            <a:pPr marL="0" indent="0">
              <a:buNone/>
            </a:pPr>
            <a:r>
              <a:rPr lang="es-UY" b="1" dirty="0" smtClean="0"/>
              <a:t>Revalorización </a:t>
            </a:r>
            <a:r>
              <a:rPr lang="es-UY" b="1" dirty="0"/>
              <a:t>de </a:t>
            </a:r>
            <a:r>
              <a:rPr lang="es-UY" b="1" dirty="0" smtClean="0"/>
              <a:t>la planificación </a:t>
            </a:r>
            <a:r>
              <a:rPr lang="es-UY" b="1" dirty="0"/>
              <a:t>del </a:t>
            </a:r>
            <a:r>
              <a:rPr lang="es-UY" b="1" dirty="0" smtClean="0"/>
              <a:t>desarrollo, Luis Lira, </a:t>
            </a:r>
            <a:r>
              <a:rPr lang="es-UY" b="1" dirty="0" err="1" smtClean="0"/>
              <a:t>Cepal</a:t>
            </a:r>
            <a:r>
              <a:rPr lang="es-UY" b="1" dirty="0" smtClean="0"/>
              <a:t>, 2006</a:t>
            </a:r>
            <a:endParaRPr lang="es-UY" dirty="0"/>
          </a:p>
        </p:txBody>
      </p:sp>
      <p:sp>
        <p:nvSpPr>
          <p:cNvPr id="4" name="3 CuadroTexto"/>
          <p:cNvSpPr txBox="1"/>
          <p:nvPr/>
        </p:nvSpPr>
        <p:spPr>
          <a:xfrm>
            <a:off x="1857356" y="214290"/>
            <a:ext cx="5214974" cy="646331"/>
          </a:xfrm>
          <a:prstGeom prst="rect">
            <a:avLst/>
          </a:prstGeom>
          <a:solidFill>
            <a:srgbClr val="FFC000"/>
          </a:solidFill>
        </p:spPr>
        <p:txBody>
          <a:bodyPr wrap="square" rtlCol="0">
            <a:spAutoFit/>
          </a:bodyPr>
          <a:lstStyle/>
          <a:p>
            <a:pPr algn="ctr"/>
            <a:r>
              <a:rPr lang="es-UY" sz="3600" b="1" dirty="0" smtClean="0"/>
              <a:t>¿qué es planificación?</a:t>
            </a:r>
            <a:endParaRPr lang="es-UY" sz="3600" b="1" dirty="0"/>
          </a:p>
        </p:txBody>
      </p:sp>
    </p:spTree>
    <p:extLst>
      <p:ext uri="{BB962C8B-B14F-4D97-AF65-F5344CB8AC3E}">
        <p14:creationId xmlns:p14="http://schemas.microsoft.com/office/powerpoint/2010/main" val="1658847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84784"/>
          </a:xfrm>
          <a:solidFill>
            <a:srgbClr val="FFC000"/>
          </a:solidFill>
        </p:spPr>
        <p:txBody>
          <a:bodyPr>
            <a:noAutofit/>
          </a:bodyPr>
          <a:lstStyle/>
          <a:p>
            <a:pPr algn="ctr"/>
            <a:r>
              <a:rPr lang="es-UY" sz="4800" b="1" dirty="0" smtClean="0">
                <a:solidFill>
                  <a:schemeClr val="tx1"/>
                </a:solidFill>
                <a:latin typeface="Agency FB" pitchFamily="34" charset="0"/>
              </a:rPr>
              <a:t>Productos de la Dirección de Planificación </a:t>
            </a:r>
            <a:endParaRPr lang="es-UY" sz="4800" b="1" dirty="0">
              <a:solidFill>
                <a:schemeClr val="tx1"/>
              </a:solidFill>
              <a:latin typeface="Agency FB" pitchFamily="34" charset="0"/>
            </a:endParaRPr>
          </a:p>
        </p:txBody>
      </p:sp>
      <p:sp>
        <p:nvSpPr>
          <p:cNvPr id="3" name="2 Marcador de contenido"/>
          <p:cNvSpPr>
            <a:spLocks noGrp="1"/>
          </p:cNvSpPr>
          <p:nvPr>
            <p:ph idx="1"/>
          </p:nvPr>
        </p:nvSpPr>
        <p:spPr>
          <a:xfrm>
            <a:off x="0" y="1700808"/>
            <a:ext cx="9144000" cy="4752528"/>
          </a:xfrm>
        </p:spPr>
        <p:txBody>
          <a:bodyPr>
            <a:normAutofit fontScale="92500" lnSpcReduction="20000"/>
          </a:bodyPr>
          <a:lstStyle/>
          <a:p>
            <a:pPr marL="400050" lvl="1" indent="0">
              <a:buNone/>
            </a:pPr>
            <a:r>
              <a:rPr lang="es-UY" sz="4200" b="1" dirty="0" smtClean="0">
                <a:latin typeface="Agency FB" pitchFamily="34" charset="0"/>
              </a:rPr>
              <a:t>1.    Creación y Consolidación de la  </a:t>
            </a:r>
            <a:r>
              <a:rPr lang="es-UY" sz="4200" b="1" dirty="0">
                <a:latin typeface="Agency FB" pitchFamily="34" charset="0"/>
              </a:rPr>
              <a:t>Dirección de Planificación </a:t>
            </a:r>
            <a:r>
              <a:rPr lang="es-UY" sz="4200" b="1" dirty="0" smtClean="0">
                <a:latin typeface="Agency FB" pitchFamily="34" charset="0"/>
              </a:rPr>
              <a:t>en OPP</a:t>
            </a:r>
            <a:endParaRPr lang="es-UY" sz="4200" b="1" dirty="0">
              <a:latin typeface="Agency FB" pitchFamily="34" charset="0"/>
            </a:endParaRPr>
          </a:p>
          <a:p>
            <a:pPr marL="1143000" lvl="1" indent="-742950">
              <a:buFont typeface="+mj-lt"/>
              <a:buAutoNum type="arabicPeriod" startAt="2"/>
            </a:pPr>
            <a:endParaRPr lang="es-UY" sz="3600" b="1" dirty="0" smtClean="0">
              <a:latin typeface="Agency FB" pitchFamily="34" charset="0"/>
            </a:endParaRPr>
          </a:p>
          <a:p>
            <a:pPr marL="1143000" lvl="1" indent="-742950">
              <a:buAutoNum type="arabicPeriod" startAt="2"/>
            </a:pPr>
            <a:r>
              <a:rPr lang="es-UY" sz="4200" b="1" dirty="0">
                <a:latin typeface="Agency FB" pitchFamily="34" charset="0"/>
              </a:rPr>
              <a:t>Visión UY 2050</a:t>
            </a:r>
          </a:p>
          <a:p>
            <a:pPr marL="914400" lvl="1" indent="-514350">
              <a:buAutoNum type="arabicPeriod" startAt="2"/>
            </a:pPr>
            <a:endParaRPr lang="es-UY" sz="3500" b="1" dirty="0" smtClean="0">
              <a:latin typeface="Agency FB" pitchFamily="34" charset="0"/>
            </a:endParaRPr>
          </a:p>
          <a:p>
            <a:pPr marL="400050" lvl="1" indent="0">
              <a:buNone/>
            </a:pPr>
            <a:r>
              <a:rPr lang="es-UY" sz="4200" b="1" dirty="0" smtClean="0">
                <a:latin typeface="Agency FB" pitchFamily="34" charset="0"/>
              </a:rPr>
              <a:t>3.    Estrategia </a:t>
            </a:r>
            <a:r>
              <a:rPr lang="es-UY" sz="4200" b="1" dirty="0">
                <a:latin typeface="Agency FB" pitchFamily="34" charset="0"/>
              </a:rPr>
              <a:t>Nacional de Desarrollo 2050</a:t>
            </a:r>
          </a:p>
          <a:p>
            <a:pPr marL="1543050" lvl="2" indent="-742950"/>
            <a:endParaRPr lang="es-UY" sz="3600" b="1" dirty="0" smtClean="0">
              <a:latin typeface="Agency FB" pitchFamily="34" charset="0"/>
            </a:endParaRPr>
          </a:p>
          <a:p>
            <a:pPr marL="400050" lvl="1" indent="0">
              <a:buNone/>
            </a:pPr>
            <a:r>
              <a:rPr lang="es-UY" sz="3600" b="1" dirty="0" smtClean="0">
                <a:latin typeface="Agency FB" pitchFamily="34" charset="0"/>
              </a:rPr>
              <a:t>4.     </a:t>
            </a:r>
            <a:r>
              <a:rPr lang="es-UY" sz="4200" b="1" dirty="0">
                <a:latin typeface="Agency FB" pitchFamily="34" charset="0"/>
              </a:rPr>
              <a:t>Plan Nacional de Desarrollo </a:t>
            </a:r>
            <a:r>
              <a:rPr lang="es-UY" sz="4200" b="1" dirty="0" smtClean="0">
                <a:latin typeface="Agency FB" pitchFamily="34" charset="0"/>
              </a:rPr>
              <a:t>2020-2030 </a:t>
            </a:r>
            <a:endParaRPr lang="es-UY" sz="4200" b="1" dirty="0">
              <a:latin typeface="Agency FB" pitchFamily="34" charset="0"/>
            </a:endParaRPr>
          </a:p>
          <a:p>
            <a:pPr marL="742950" lvl="0" indent="-742950">
              <a:buFont typeface="+mj-lt"/>
              <a:buAutoNum type="arabicPeriod"/>
            </a:pPr>
            <a:endParaRPr lang="es-UY" sz="4200" b="1" dirty="0">
              <a:solidFill>
                <a:schemeClr val="tx1"/>
              </a:solidFill>
              <a:latin typeface="Agency FB" pitchFamily="34" charset="0"/>
            </a:endParaRPr>
          </a:p>
          <a:p>
            <a:endParaRPr lang="es-UY" sz="4200" b="1" dirty="0">
              <a:solidFill>
                <a:schemeClr val="tx1"/>
              </a:solidFill>
              <a:latin typeface="Agency FB" pitchFamily="34" charset="0"/>
            </a:endParaRPr>
          </a:p>
        </p:txBody>
      </p:sp>
    </p:spTree>
    <p:extLst>
      <p:ext uri="{BB962C8B-B14F-4D97-AF65-F5344CB8AC3E}">
        <p14:creationId xmlns:p14="http://schemas.microsoft.com/office/powerpoint/2010/main" val="2117448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UY"/>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20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solidFill>
            <a:srgbClr val="FFC000"/>
          </a:solidFill>
        </p:spPr>
        <p:txBody>
          <a:bodyPr/>
          <a:lstStyle/>
          <a:p>
            <a:r>
              <a:rPr lang="es-UY" b="1" dirty="0" smtClean="0"/>
              <a:t>¿qué es la prospectiva?</a:t>
            </a:r>
            <a:endParaRPr lang="es-UY" b="1" dirty="0"/>
          </a:p>
        </p:txBody>
      </p:sp>
    </p:spTree>
    <p:extLst>
      <p:ext uri="{BB962C8B-B14F-4D97-AF65-F5344CB8AC3E}">
        <p14:creationId xmlns:p14="http://schemas.microsoft.com/office/powerpoint/2010/main" val="338460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8" y="25112"/>
            <a:ext cx="9143999" cy="6753386"/>
          </a:xfrm>
          <a:prstGeom prst="rect">
            <a:avLst/>
          </a:prstGeom>
          <a:solidFill>
            <a:schemeClr val="accent6">
              <a:lumMod val="40000"/>
              <a:lumOff val="60000"/>
            </a:schemeClr>
          </a:solidFill>
          <a:ln>
            <a:noFill/>
          </a:ln>
          <a:extLst/>
        </p:spPr>
      </p:pic>
      <p:sp>
        <p:nvSpPr>
          <p:cNvPr id="3" name="2 CuadroTexto"/>
          <p:cNvSpPr txBox="1"/>
          <p:nvPr/>
        </p:nvSpPr>
        <p:spPr>
          <a:xfrm>
            <a:off x="256948" y="6228020"/>
            <a:ext cx="7339387" cy="369332"/>
          </a:xfrm>
          <a:prstGeom prst="rect">
            <a:avLst/>
          </a:prstGeom>
          <a:noFill/>
        </p:spPr>
        <p:txBody>
          <a:bodyPr wrap="square" rtlCol="0">
            <a:spAutoFit/>
          </a:bodyPr>
          <a:lstStyle/>
          <a:p>
            <a:r>
              <a:rPr lang="es-UY" dirty="0" smtClean="0">
                <a:solidFill>
                  <a:schemeClr val="bg1"/>
                </a:solidFill>
              </a:rPr>
              <a:t>Fuente: Presentación  </a:t>
            </a:r>
            <a:r>
              <a:rPr lang="es-UY" dirty="0">
                <a:solidFill>
                  <a:schemeClr val="bg1"/>
                </a:solidFill>
              </a:rPr>
              <a:t>FRANCISCO JOSÉ </a:t>
            </a:r>
            <a:r>
              <a:rPr lang="es-UY" dirty="0" smtClean="0">
                <a:solidFill>
                  <a:schemeClr val="bg1"/>
                </a:solidFill>
              </a:rPr>
              <a:t>MOJICA, Universidad Externado</a:t>
            </a:r>
            <a:endParaRPr lang="es-UY" dirty="0">
              <a:solidFill>
                <a:schemeClr val="bg1"/>
              </a:solidFill>
            </a:endParaRPr>
          </a:p>
        </p:txBody>
      </p:sp>
    </p:spTree>
    <p:extLst>
      <p:ext uri="{BB962C8B-B14F-4D97-AF65-F5344CB8AC3E}">
        <p14:creationId xmlns:p14="http://schemas.microsoft.com/office/powerpoint/2010/main" val="2776080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6" y="162209"/>
            <a:ext cx="9132003" cy="650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56948" y="6228020"/>
            <a:ext cx="7339387" cy="369332"/>
          </a:xfrm>
          <a:prstGeom prst="rect">
            <a:avLst/>
          </a:prstGeom>
          <a:noFill/>
        </p:spPr>
        <p:txBody>
          <a:bodyPr wrap="square" rtlCol="0">
            <a:spAutoFit/>
          </a:bodyPr>
          <a:lstStyle/>
          <a:p>
            <a:r>
              <a:rPr lang="es-UY" dirty="0" smtClean="0">
                <a:solidFill>
                  <a:schemeClr val="bg1"/>
                </a:solidFill>
              </a:rPr>
              <a:t>Fuente: Presentación  </a:t>
            </a:r>
            <a:r>
              <a:rPr lang="es-UY" dirty="0">
                <a:solidFill>
                  <a:schemeClr val="bg1"/>
                </a:solidFill>
              </a:rPr>
              <a:t>FRANCISCO JOSÉ </a:t>
            </a:r>
            <a:r>
              <a:rPr lang="es-UY" dirty="0" smtClean="0">
                <a:solidFill>
                  <a:schemeClr val="bg1"/>
                </a:solidFill>
              </a:rPr>
              <a:t>MOJICA, Universidad Externado</a:t>
            </a:r>
            <a:endParaRPr lang="es-UY" dirty="0">
              <a:solidFill>
                <a:schemeClr val="bg1"/>
              </a:solidFill>
            </a:endParaRPr>
          </a:p>
        </p:txBody>
      </p:sp>
    </p:spTree>
    <p:extLst>
      <p:ext uri="{BB962C8B-B14F-4D97-AF65-F5344CB8AC3E}">
        <p14:creationId xmlns:p14="http://schemas.microsoft.com/office/powerpoint/2010/main" val="4076541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UY"/>
          </a:p>
        </p:txBody>
      </p:sp>
      <p:sp>
        <p:nvSpPr>
          <p:cNvPr id="3" name="2 Marcador de contenido"/>
          <p:cNvSpPr>
            <a:spLocks noGrp="1"/>
          </p:cNvSpPr>
          <p:nvPr>
            <p:ph idx="1"/>
          </p:nvPr>
        </p:nvSpPr>
        <p:spPr/>
        <p:txBody>
          <a:bodyPr/>
          <a:lstStyle/>
          <a:p>
            <a:endParaRPr lang="es-UY"/>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3"/>
            <a:ext cx="9144000" cy="6127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7900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2471</TotalTime>
  <Words>879</Words>
  <Application>Microsoft Office PowerPoint</Application>
  <PresentationFormat>Presentación en pantalla (4:3)</PresentationFormat>
  <Paragraphs>60</Paragraphs>
  <Slides>22</Slides>
  <Notes>7</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Presentación de PowerPoint</vt:lpstr>
      <vt:lpstr>Pensar el largo plazo</vt:lpstr>
      <vt:lpstr>Presentación de PowerPoint</vt:lpstr>
      <vt:lpstr>Productos de la Dirección de Planificación </vt:lpstr>
      <vt:lpstr>Presentación de PowerPoint</vt:lpstr>
      <vt:lpstr>¿qué es la prospectiva?</vt:lpstr>
      <vt:lpstr>Presentación de PowerPoint</vt:lpstr>
      <vt:lpstr>Presentación de PowerPoint</vt:lpstr>
      <vt:lpstr>Presentación de PowerPoint</vt:lpstr>
      <vt:lpstr>Presentación de PowerPoint</vt:lpstr>
      <vt:lpstr>Presentación de PowerPoint</vt:lpstr>
      <vt:lpstr>Presentación de PowerPoint</vt:lpstr>
      <vt:lpstr>Actividades de la Dirección de Planificación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podemos incorporara a la diáspora de Uruguay  en el trabajo de la Dirección de Planificación?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 </cp:lastModifiedBy>
  <cp:revision>100</cp:revision>
  <dcterms:created xsi:type="dcterms:W3CDTF">2016-05-28T11:17:40Z</dcterms:created>
  <dcterms:modified xsi:type="dcterms:W3CDTF">2016-08-30T11:37:44Z</dcterms:modified>
</cp:coreProperties>
</file>